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FF"/>
    <a:srgbClr val="D71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758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1FCA-4747-4F87-B5F0-FF78804B6599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8C6B-FD7E-496B-B9D0-917755D10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5D63-7AC4-4792-94C6-6F7ECBDDE089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F2C32-7B6F-40B5-937D-E1FF12F9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863F-2EA9-4F72-9B78-DD158DF14BBA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034E-AE98-4A1F-9A6E-FA3FCA0AC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6563-B019-4FDE-8E68-5E32E0595C50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919C-66FB-46F6-A7D7-5F2810406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92AE-BB88-4EAB-9574-DB474E13224B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B07A-DFB3-4919-B9E2-FD558BD3E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43093-A62C-4553-A46F-FC839B0C5DBB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E78F-4F9B-4531-8E74-EACD88646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BB61-CE9E-4656-9468-654372262227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75CC-2295-447D-80C9-7FCA66BF0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325C-40AD-4347-9A3F-019615C4FC1D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2FBC-8F72-4A64-A7AA-4EF5CAEFE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C3C4-9A78-4CF5-93C8-E7479AB6F0D2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AF76-515C-405F-94AC-42E6F22C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5308-8592-4F85-BEB3-9831C5BB2D87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B313B-D1D2-45C3-AFC8-9E9EA01B7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15D1-7D60-4DB2-A5B6-8D1299B875FB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D32F-0176-4A8D-A719-A601E81FF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BDA493-D6E7-4ADA-8B2E-C36510C081A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7C94CD-4B81-470A-AD44-D069A7BC7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0"/>
            <a:ext cx="214312" cy="9144000"/>
          </a:xfrm>
          <a:prstGeom prst="rect">
            <a:avLst/>
          </a:prstGeom>
          <a:solidFill>
            <a:srgbClr val="0101FF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928688"/>
            <a:ext cx="6858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Рисунок 3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1071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43050" y="71405"/>
            <a:ext cx="5072098" cy="500067"/>
          </a:xfrm>
        </p:spPr>
        <p:txBody>
          <a:bodyPr/>
          <a:lstStyle/>
          <a:p>
            <a:r>
              <a:rPr lang="ru-RU" sz="1200" b="1" dirty="0" smtClean="0">
                <a:latin typeface="Corbel" pitchFamily="34" charset="0"/>
              </a:rPr>
              <a:t>Информация о порядке обращения граждан в межведомственную комиссию по реализации трудовых, пенсионных и социальных прав отдельных категорий лиц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604" y="1142976"/>
            <a:ext cx="6357982" cy="8001024"/>
          </a:xfrm>
        </p:spPr>
        <p:txBody>
          <a:bodyPr/>
          <a:lstStyle/>
          <a:p>
            <a:pPr indent="450850" algn="just"/>
            <a:r>
              <a:rPr lang="ru-RU" sz="1000" dirty="0" smtClean="0">
                <a:solidFill>
                  <a:schemeClr val="tx1"/>
                </a:solidFill>
              </a:rPr>
              <a:t>В ДНР, ЛНР, Запорожской и Херсонской областях созданы комиссии по реализации трудовых, пенсионных и социальных прав отдельных категорий лиц (далее – Комиссия) (постановление Правительства РФ от 12.01.2023 № 11) для реализации права на пенсионное обеспечение, дополнительное социальное обеспечение, страховое обеспечение по обязательному социальному страхованию на случай временной нетрудоспособности и в связи с материнством, а также гарантии в сфере трудовых отношений, в области занятости населения и защиты от безработицы и предоставление мер социальной поддержки гражданам РФ, иностранным гражданам и лицам без гражданства, постоянно проживающим (проживавшим) на территориях ДНР, ЛНР, Запорожской области и Херсонской области.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Комиссия осуществляет: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а) </a:t>
            </a:r>
            <a:r>
              <a:rPr lang="ru-RU" sz="1000" b="1" dirty="0" smtClean="0">
                <a:solidFill>
                  <a:schemeClr val="tx1"/>
                </a:solidFill>
              </a:rPr>
              <a:t>для реализации права на пенсионное обеспечение и дополнительное социальное обеспечение: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подтверждение периодов работы граждан и (или) их иной деятельности, включаемых в страховой (трудовой) стаж, и размера заработка, с учетом которых устанавливается пенсионное обеспечение, а также периодов работы и размера заработка, с учетом которых устанавливается дополнительное социальное обеспечение, за периоды работы, которые имели место на территориях ДНР, ЛНР, Запорожской области и Херсонской области или Украины, в случае если их невозможно подтвердить в порядке, установленном законодательством РФ. Характер работы Комиссией не подтверждается;</a:t>
            </a:r>
          </a:p>
          <a:p>
            <a:pPr indent="266700" algn="just"/>
            <a:r>
              <a:rPr lang="ru-RU" sz="1000" dirty="0" smtClean="0">
                <a:solidFill>
                  <a:schemeClr val="tx1"/>
                </a:solidFill>
              </a:rPr>
              <a:t>б) </a:t>
            </a:r>
            <a:r>
              <a:rPr lang="ru-RU" sz="1000" b="1" dirty="0" smtClean="0">
                <a:solidFill>
                  <a:schemeClr val="tx1"/>
                </a:solidFill>
              </a:rPr>
              <a:t>для реализации трудовых прав и права на защиту от безработицы: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подтверждение периодов работы граждан и (или) их иной деятельности по конкретным профессиям и должностям, квалификации, размера заработка, в том числе среднего заработка по последнему месту работы (службы), за периоды работы, которые имели место на территориях ДНР, ЛНР, Запорожской области и Херсонской области или Украины, в случае если их невозможно подтвердить в порядке, установленном законодательством РФ;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в) </a:t>
            </a:r>
            <a:r>
              <a:rPr lang="ru-RU" sz="1000" b="1" dirty="0" smtClean="0">
                <a:solidFill>
                  <a:schemeClr val="tx1"/>
                </a:solidFill>
              </a:rPr>
              <a:t>для определения размеров пособий по временной нетрудоспособности, по беременности и родам: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подтверждение периодов работы (деятельности), имевших место на территориях ДНР, ЛНР, Запорожской </a:t>
            </a:r>
            <a:r>
              <a:rPr lang="ru-RU" sz="1000" dirty="0" smtClean="0">
                <a:solidFill>
                  <a:schemeClr val="tx1"/>
                </a:solidFill>
              </a:rPr>
              <a:t>области и Херсонской области или Украины до 1 </a:t>
            </a:r>
            <a:r>
              <a:rPr lang="ru-RU" sz="1000" dirty="0" smtClean="0">
                <a:solidFill>
                  <a:schemeClr val="tx1"/>
                </a:solidFill>
              </a:rPr>
              <a:t>января 2023 г., в случае, если их невозможно подтвердить в порядке, установленном законодательством РФ;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        г</a:t>
            </a:r>
            <a:r>
              <a:rPr lang="ru-RU" sz="1000" dirty="0" smtClean="0">
                <a:solidFill>
                  <a:schemeClr val="tx1"/>
                </a:solidFill>
              </a:rPr>
              <a:t>) </a:t>
            </a:r>
            <a:r>
              <a:rPr lang="ru-RU" sz="1000" b="1" dirty="0" smtClean="0">
                <a:solidFill>
                  <a:schemeClr val="tx1"/>
                </a:solidFill>
              </a:rPr>
              <a:t>подтверждение статуса, дающего право на меры социальной поддержки, установленные законодательством РФ, включая установление фактов, событий, обстоятельств, периодов, необходимых для установления (подтверждения) такого статуса: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266700" algn="just">
              <a:buFont typeface="Wingdings" pitchFamily="2" charset="2"/>
              <a:buChar char="v"/>
            </a:pPr>
            <a:r>
              <a:rPr lang="ru-RU" sz="1000" dirty="0" smtClean="0">
                <a:solidFill>
                  <a:schemeClr val="tx1"/>
                </a:solidFill>
              </a:rPr>
              <a:t>  инвалида </a:t>
            </a:r>
            <a:r>
              <a:rPr lang="ru-RU" sz="1000" dirty="0" smtClean="0">
                <a:solidFill>
                  <a:schemeClr val="tx1"/>
                </a:solidFill>
              </a:rPr>
              <a:t>боевых действий, </a:t>
            </a:r>
          </a:p>
          <a:p>
            <a:pPr marL="266700" algn="just">
              <a:buFont typeface="Wingdings" pitchFamily="2" charset="2"/>
              <a:buChar char="v"/>
            </a:pPr>
            <a:r>
              <a:rPr lang="ru-RU" sz="1000" dirty="0" smtClean="0">
                <a:solidFill>
                  <a:schemeClr val="tx1"/>
                </a:solidFill>
              </a:rPr>
              <a:t>  ветерана </a:t>
            </a:r>
            <a:r>
              <a:rPr lang="ru-RU" sz="1000" dirty="0" smtClean="0">
                <a:solidFill>
                  <a:schemeClr val="tx1"/>
                </a:solidFill>
              </a:rPr>
              <a:t>боевых действий, </a:t>
            </a:r>
          </a:p>
          <a:p>
            <a:pPr marL="266700" algn="just">
              <a:buFont typeface="Wingdings" pitchFamily="2" charset="2"/>
              <a:buChar char="v"/>
            </a:pPr>
            <a:r>
              <a:rPr lang="ru-RU" sz="1000" dirty="0" smtClean="0">
                <a:solidFill>
                  <a:schemeClr val="tx1"/>
                </a:solidFill>
              </a:rPr>
              <a:t>  члена </a:t>
            </a:r>
            <a:r>
              <a:rPr lang="ru-RU" sz="1000" dirty="0" smtClean="0">
                <a:solidFill>
                  <a:schemeClr val="tx1"/>
                </a:solidFill>
              </a:rPr>
              <a:t>семьи погибшего (умершего) инвалида боевых действий или ветерана боевых действий, </a:t>
            </a:r>
            <a:r>
              <a:rPr lang="ru-RU" sz="1000" dirty="0" smtClean="0">
                <a:solidFill>
                  <a:schemeClr val="tx1"/>
                </a:solidFill>
              </a:rPr>
              <a:t>военнослужащего </a:t>
            </a:r>
            <a:r>
              <a:rPr lang="ru-RU" sz="1000" dirty="0" smtClean="0">
                <a:solidFill>
                  <a:schemeClr val="tx1"/>
                </a:solidFill>
              </a:rPr>
              <a:t>(гражданина, призванного на военные сборы), лица, приравненного к военнослужащим, ставшего инвалидом вследствие военной травмы, </a:t>
            </a:r>
            <a:r>
              <a:rPr lang="ru-RU" sz="1000" dirty="0" smtClean="0">
                <a:solidFill>
                  <a:schemeClr val="tx1"/>
                </a:solidFill>
              </a:rPr>
              <a:t>члена </a:t>
            </a:r>
            <a:r>
              <a:rPr lang="ru-RU" sz="1000" dirty="0" smtClean="0">
                <a:solidFill>
                  <a:schemeClr val="tx1"/>
                </a:solidFill>
              </a:rPr>
              <a:t>семьи военнослужащего (гражданина, призванного на военные сборы), члена семьи гражданина из числа лиц, приравненных к военнослужащим, погибшего (умершего), объявленного умершим, признанного безвестно отсутствующим.</a:t>
            </a:r>
          </a:p>
          <a:p>
            <a:pPr indent="450850" algn="just"/>
            <a:r>
              <a:rPr lang="ru-RU" sz="1000" dirty="0" smtClean="0">
                <a:solidFill>
                  <a:schemeClr val="tx1"/>
                </a:solidFill>
              </a:rPr>
              <a:t>Обращение граждан в Комиссию осуществляется путем подачи заявления по месту ее нахождения с предъявлением документа, удостоверяющего личность и гражданство, документов, подтверждающих постоянное проживание в ДНР, ЛНР, Запорожской и Херсонской областях в установленный период</a:t>
            </a:r>
            <a:r>
              <a:rPr lang="ru-RU" sz="1000" dirty="0" smtClean="0">
                <a:solidFill>
                  <a:schemeClr val="tx1"/>
                </a:solidFill>
              </a:rPr>
              <a:t>, документов </a:t>
            </a:r>
            <a:r>
              <a:rPr lang="ru-RU" sz="1000" dirty="0" smtClean="0">
                <a:solidFill>
                  <a:schemeClr val="tx1"/>
                </a:solidFill>
              </a:rPr>
              <a:t>для рассмотрения Комиссией с учетом цели обращения в Комиссию, при необходимости указываются сведения о свидетелях.</a:t>
            </a:r>
          </a:p>
          <a:p>
            <a:pPr indent="450850" algn="just"/>
            <a:r>
              <a:rPr lang="ru-RU" sz="1000" dirty="0" smtClean="0">
                <a:solidFill>
                  <a:schemeClr val="tx1"/>
                </a:solidFill>
              </a:rPr>
              <a:t>При этом заявление и указанные документы могут быть поданы гражданином в любой территориальный орган Фонда пенсионного и социального страхования Российской Федерации (СФР). Территориальный орган СФР направляет полученные от гражданина заявление и документы в Комиссию. Заявление может быть направлено по почте.</a:t>
            </a:r>
          </a:p>
          <a:p>
            <a:pPr indent="450850" algn="just"/>
            <a:r>
              <a:rPr lang="ru-RU" sz="1000" dirty="0" smtClean="0">
                <a:solidFill>
                  <a:schemeClr val="tx1"/>
                </a:solidFill>
              </a:rPr>
              <a:t>Примерный перечень документов (сведений), представляемых для рассмотрения в комиссию по реализации трудовых, пенсионных и социальных прав отдельных категорий лиц, утвержден постановлением Правительства РФ от 12.01.2023 № 11.</a:t>
            </a:r>
          </a:p>
          <a:p>
            <a:pPr indent="450850" algn="just"/>
            <a:r>
              <a:rPr lang="ru-RU" sz="1000" dirty="0" smtClean="0">
                <a:solidFill>
                  <a:schemeClr val="tx1"/>
                </a:solidFill>
              </a:rPr>
              <a:t>Дополнительную информацию можно получить в территориальном органе СФР.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 bwMode="auto">
          <a:xfrm>
            <a:off x="428604" y="571471"/>
            <a:ext cx="6429396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900" dirty="0"/>
              <a:t>(для граждан, постоянно проживающих (проживавших) в Донецкой Народной Республике, Луганской Народной Республике, Запорожской и Херсонской областях)</a:t>
            </a: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650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Информация о порядке обращения граждан в межведомственную комиссию по реализации трудовых, пенсионных и социальных прав отдельных категорий лиц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Демченко Олеся Анатольевна</dc:creator>
  <cp:lastModifiedBy>Самойлова Евгения Михайловна</cp:lastModifiedBy>
  <cp:revision>7</cp:revision>
  <dcterms:created xsi:type="dcterms:W3CDTF">2023-10-10T08:04:02Z</dcterms:created>
  <dcterms:modified xsi:type="dcterms:W3CDTF">2023-10-31T14:48:57Z</dcterms:modified>
</cp:coreProperties>
</file>