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6858000" cy="9906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>
        <p:scale>
          <a:sx n="110" d="100"/>
          <a:sy n="110" d="100"/>
        </p:scale>
        <p:origin x="-1986" y="219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E2607F-B6C4-4EAB-A6D8-4ABC232A8910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892F1EF-4522-4094-AD6A-16BAA455A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5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2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7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8396D-AC29-4643-B0AD-149F5D1A8248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7377F-BF05-4682-B0E6-9124A007D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66B33-77DA-4988-B8C3-DB2E5462FDE2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D32AE-A5DA-487A-B07A-E8F18528B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4"/>
            <a:ext cx="1543050" cy="84522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4"/>
            <a:ext cx="4514850" cy="8452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97634-CB58-47A6-9D89-24AD9D6214F2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0028-1121-4000-8B60-ECE02633C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B4D6E-99E3-46B4-B9F3-6EA4E6B71A3B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68D0-EAE8-4F72-A799-1714D0311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5"/>
            <a:ext cx="5829300" cy="1967443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634A0-B47D-47F3-A99C-E664A5B71755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DFF7B-A1F9-4E8C-9FFA-149546FB5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7274B-DA57-428D-B8AB-76AAE42C7EFB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5D4F-65DF-4BB4-B85B-72553A725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3030141" cy="92410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2000" b="1"/>
            </a:lvl2pPr>
            <a:lvl3pPr marL="914227" indent="0">
              <a:buNone/>
              <a:defRPr sz="1800" b="1"/>
            </a:lvl3pPr>
            <a:lvl4pPr marL="1371341" indent="0">
              <a:buNone/>
              <a:defRPr sz="1600" b="1"/>
            </a:lvl4pPr>
            <a:lvl5pPr marL="1828452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2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6"/>
            <a:ext cx="3031332" cy="92410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2000" b="1"/>
            </a:lvl2pPr>
            <a:lvl3pPr marL="914227" indent="0">
              <a:buNone/>
              <a:defRPr sz="1800" b="1"/>
            </a:lvl3pPr>
            <a:lvl4pPr marL="1371341" indent="0">
              <a:buNone/>
              <a:defRPr sz="1600" b="1"/>
            </a:lvl4pPr>
            <a:lvl5pPr marL="1828452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2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2" cy="570741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60E81-9EC5-4771-A890-CC57570826F1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CBE2A-75A1-40D8-9859-2F8A8360C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D7719-5F98-41CC-9547-13823382E8BA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F87BD-0A60-4ECE-A9FA-74DC32BAD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9CD3B-F514-46F4-9740-44E1E04D2F89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B5C0C-BC20-4A52-8F0E-6161224BF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9" y="394412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7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7" indent="0">
              <a:buNone/>
              <a:defRPr sz="1100"/>
            </a:lvl3pPr>
            <a:lvl4pPr marL="1371341" indent="0">
              <a:buNone/>
              <a:defRPr sz="900"/>
            </a:lvl4pPr>
            <a:lvl5pPr marL="1828452" indent="0">
              <a:buNone/>
              <a:defRPr sz="900"/>
            </a:lvl5pPr>
            <a:lvl6pPr marL="2285565" indent="0">
              <a:buNone/>
              <a:defRPr sz="900"/>
            </a:lvl6pPr>
            <a:lvl7pPr marL="2742679" indent="0">
              <a:buNone/>
              <a:defRPr sz="900"/>
            </a:lvl7pPr>
            <a:lvl8pPr marL="3199792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E6177-D204-4683-B068-2B9F67C37084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EFD2-D09B-4203-9571-9ABAD6AB1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3" indent="0">
              <a:buNone/>
              <a:defRPr sz="2800"/>
            </a:lvl2pPr>
            <a:lvl3pPr marL="914227" indent="0">
              <a:buNone/>
              <a:defRPr sz="2300"/>
            </a:lvl3pPr>
            <a:lvl4pPr marL="1371341" indent="0">
              <a:buNone/>
              <a:defRPr sz="2000"/>
            </a:lvl4pPr>
            <a:lvl5pPr marL="1828452" indent="0">
              <a:buNone/>
              <a:defRPr sz="2000"/>
            </a:lvl5pPr>
            <a:lvl6pPr marL="2285565" indent="0">
              <a:buNone/>
              <a:defRPr sz="2000"/>
            </a:lvl6pPr>
            <a:lvl7pPr marL="2742679" indent="0">
              <a:buNone/>
              <a:defRPr sz="2000"/>
            </a:lvl7pPr>
            <a:lvl8pPr marL="3199792" indent="0">
              <a:buNone/>
              <a:defRPr sz="2000"/>
            </a:lvl8pPr>
            <a:lvl9pPr marL="3656905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80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7" indent="0">
              <a:buNone/>
              <a:defRPr sz="1100"/>
            </a:lvl3pPr>
            <a:lvl4pPr marL="1371341" indent="0">
              <a:buNone/>
              <a:defRPr sz="900"/>
            </a:lvl4pPr>
            <a:lvl5pPr marL="1828452" indent="0">
              <a:buNone/>
              <a:defRPr sz="900"/>
            </a:lvl5pPr>
            <a:lvl6pPr marL="2285565" indent="0">
              <a:buNone/>
              <a:defRPr sz="900"/>
            </a:lvl6pPr>
            <a:lvl7pPr marL="2742679" indent="0">
              <a:buNone/>
              <a:defRPr sz="900"/>
            </a:lvl7pPr>
            <a:lvl8pPr marL="3199792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405E6-7E94-4FD1-A297-D5913412634E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2D631-C237-4FFA-BAC2-D21E4F495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96699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311401"/>
            <a:ext cx="6172200" cy="653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D20309-54CB-41AE-A353-589260434EB0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0252E2-EC62-41DA-BFEA-880071677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113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22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341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45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1" indent="-228556" algn="l" defTabSz="9142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5" indent="-228556" algn="l" defTabSz="9142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6" algn="l" defTabSz="9142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1" indent="-228556" algn="l" defTabSz="9142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7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1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2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2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642918" y="1"/>
            <a:ext cx="6215082" cy="116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  <a:cs typeface="Arial"/>
              </a:rPr>
              <a:t>П А М Я Т К А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Times New Roman"/>
                <a:cs typeface="Arial"/>
              </a:rPr>
              <a:t> </a:t>
            </a:r>
            <a:endParaRPr lang="ru-RU" sz="800" dirty="0" smtClean="0">
              <a:latin typeface="+mn-lt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подаче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заявлений </a:t>
            </a:r>
            <a:r>
              <a:rPr lang="ru-RU" sz="1400" b="1" u="sng" dirty="0" smtClean="0">
                <a:solidFill>
                  <a:srgbClr val="C00000"/>
                </a:solidFill>
              </a:rPr>
              <a:t>об отказе/возобновлении/предоставлении </a:t>
            </a:r>
          </a:p>
          <a:p>
            <a:pPr algn="ctr">
              <a:spcAft>
                <a:spcPts val="0"/>
              </a:spcAft>
            </a:pPr>
            <a:r>
              <a:rPr lang="en-US" sz="1400" b="1" u="sng" dirty="0" smtClean="0">
                <a:solidFill>
                  <a:srgbClr val="C00000"/>
                </a:solidFill>
              </a:rPr>
              <a:t>   </a:t>
            </a:r>
            <a:r>
              <a:rPr lang="ru-RU" sz="1400" b="1" u="sng" dirty="0" smtClean="0">
                <a:solidFill>
                  <a:srgbClr val="C00000"/>
                </a:solidFill>
              </a:rPr>
              <a:t>набора социальных услуг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на сайте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Пенсионного фонда России </a:t>
            </a:r>
            <a:r>
              <a:rPr lang="en-US" sz="1400" b="1" dirty="0" smtClean="0">
                <a:solidFill>
                  <a:srgbClr val="C00000"/>
                </a:solidFill>
              </a:rPr>
              <a:t>WWW.PFRF.RU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endParaRPr lang="ru-RU" sz="140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BD170-6710-43C5-A364-156DBF4C697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3120" name="Рисуно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32" cy="1095348"/>
          </a:xfrm>
          <a:prstGeom prst="rect">
            <a:avLst/>
          </a:prstGeom>
          <a:noFill/>
        </p:spPr>
      </p:pic>
      <p:sp>
        <p:nvSpPr>
          <p:cNvPr id="31" name="Скругленный прямоугольник 30"/>
          <p:cNvSpPr/>
          <p:nvPr/>
        </p:nvSpPr>
        <p:spPr>
          <a:xfrm>
            <a:off x="142852" y="1166786"/>
            <a:ext cx="6572296" cy="1357322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21" name="Picture 49"/>
          <p:cNvPicPr>
            <a:picLocks noChangeAspect="1" noChangeArrowheads="1"/>
          </p:cNvPicPr>
          <p:nvPr/>
        </p:nvPicPr>
        <p:blipFill>
          <a:blip r:embed="rId3"/>
          <a:srcRect l="9893" t="11809" r="49635" b="64117"/>
          <a:stretch>
            <a:fillRect/>
          </a:stretch>
        </p:blipFill>
        <p:spPr bwMode="auto">
          <a:xfrm>
            <a:off x="3357562" y="1238224"/>
            <a:ext cx="300039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Скругленный прямоугольник 31"/>
          <p:cNvSpPr/>
          <p:nvPr/>
        </p:nvSpPr>
        <p:spPr>
          <a:xfrm>
            <a:off x="3786190" y="2024042"/>
            <a:ext cx="1500198" cy="428628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1357298" y="2095480"/>
            <a:ext cx="2428892" cy="357190"/>
          </a:xfrm>
          <a:prstGeom prst="rightArrow">
            <a:avLst>
              <a:gd name="adj1" fmla="val 0"/>
              <a:gd name="adj2" fmla="val 111391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852" y="2666984"/>
            <a:ext cx="6572296" cy="1500198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214290" y="2738418"/>
            <a:ext cx="6429420" cy="2071704"/>
            <a:chOff x="843647" y="2868557"/>
            <a:chExt cx="7674334" cy="1434602"/>
          </a:xfrm>
        </p:grpSpPr>
        <p:pic>
          <p:nvPicPr>
            <p:cNvPr id="3113" name="Рисунок 18"/>
            <p:cNvPicPr>
              <a:picLocks noChangeAspect="1" noChangeArrowheads="1"/>
            </p:cNvPicPr>
            <p:nvPr/>
          </p:nvPicPr>
          <p:blipFill>
            <a:blip r:embed="rId4"/>
            <a:srcRect l="19879" t="10522" r="32336" b="68055"/>
            <a:stretch>
              <a:fillRect/>
            </a:stretch>
          </p:blipFill>
          <p:spPr bwMode="auto">
            <a:xfrm>
              <a:off x="4339732" y="2868557"/>
              <a:ext cx="4092978" cy="916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Скругленный прямоугольник 21"/>
            <p:cNvSpPr/>
            <p:nvPr/>
          </p:nvSpPr>
          <p:spPr>
            <a:xfrm>
              <a:off x="7580007" y="2967496"/>
              <a:ext cx="696533" cy="197874"/>
            </a:xfrm>
            <a:prstGeom prst="roundRect">
              <a:avLst/>
            </a:prstGeom>
            <a:solidFill>
              <a:schemeClr val="bg1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Wingdings" pitchFamily="2" charset="2"/>
                <a:buChar char="§"/>
                <a:defRPr/>
              </a:pPr>
              <a:r>
                <a:rPr lang="ru-RU" sz="1000" u="sng" dirty="0" smtClean="0">
                  <a:solidFill>
                    <a:schemeClr val="tx1"/>
                  </a:solidFill>
                </a:rPr>
                <a:t>Вход</a:t>
              </a:r>
              <a:endParaRPr lang="ru-RU" sz="1000" u="sng" dirty="0">
                <a:solidFill>
                  <a:schemeClr val="tx1"/>
                </a:solidFill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843647" y="4055815"/>
              <a:ext cx="3666626" cy="24734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u="sng" dirty="0">
                <a:solidFill>
                  <a:schemeClr val="tx1"/>
                </a:solidFill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4680814" y="4055815"/>
              <a:ext cx="3837167" cy="24734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u="sng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Стрелка вправо 46"/>
          <p:cNvSpPr/>
          <p:nvPr/>
        </p:nvSpPr>
        <p:spPr>
          <a:xfrm>
            <a:off x="4786322" y="2809860"/>
            <a:ext cx="1000132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42852" y="4953000"/>
            <a:ext cx="6572296" cy="1857388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42852" y="6953264"/>
            <a:ext cx="6715148" cy="2571768"/>
          </a:xfrm>
          <a:prstGeom prst="roundRect">
            <a:avLst>
              <a:gd name="adj" fmla="val 15286"/>
            </a:avLst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000108" y="7667644"/>
            <a:ext cx="2571768" cy="1600438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При заполнении заявления в поле «Виды НСУ» выберите услугу , от которой Вы хотите отказаться (возобновить ее, либо отказывались от нее ранее и желаете снова ей воспользоваться) 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214950" y="5024438"/>
            <a:ext cx="1285884" cy="500066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/>
          <p:cNvPicPr/>
          <p:nvPr/>
        </p:nvPicPr>
        <p:blipFill>
          <a:blip r:embed="rId5"/>
          <a:srcRect l="9781" t="23763" r="31855" b="32475"/>
          <a:stretch>
            <a:fillRect/>
          </a:stretch>
        </p:blipFill>
        <p:spPr bwMode="auto">
          <a:xfrm>
            <a:off x="3429000" y="5024438"/>
            <a:ext cx="307183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Стрелка вправо 32"/>
          <p:cNvSpPr/>
          <p:nvPr/>
        </p:nvSpPr>
        <p:spPr>
          <a:xfrm>
            <a:off x="3429000" y="6024570"/>
            <a:ext cx="928694" cy="285752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429132" y="6024570"/>
            <a:ext cx="1500198" cy="285752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29132" y="6453198"/>
            <a:ext cx="1500198" cy="214314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/>
          <p:nvPr/>
        </p:nvPicPr>
        <p:blipFill>
          <a:blip r:embed="rId6"/>
          <a:srcRect l="19722" t="15100" r="31994" b="15954"/>
          <a:stretch>
            <a:fillRect/>
          </a:stretch>
        </p:blipFill>
        <p:spPr bwMode="auto">
          <a:xfrm>
            <a:off x="3571876" y="7024702"/>
            <a:ext cx="2870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Стрелка вправо 51"/>
          <p:cNvSpPr/>
          <p:nvPr/>
        </p:nvSpPr>
        <p:spPr>
          <a:xfrm>
            <a:off x="3429000" y="8382024"/>
            <a:ext cx="928694" cy="285752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6"/>
          <p:cNvSpPr txBox="1">
            <a:spLocks noChangeArrowheads="1"/>
          </p:cNvSpPr>
          <p:nvPr/>
        </p:nvSpPr>
        <p:spPr bwMode="auto">
          <a:xfrm>
            <a:off x="285728" y="881034"/>
            <a:ext cx="642942" cy="19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1</a:t>
            </a:r>
            <a:endParaRPr lang="ru-RU" sz="12000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6" name="TextBox 6"/>
          <p:cNvSpPr txBox="1">
            <a:spLocks noChangeArrowheads="1"/>
          </p:cNvSpPr>
          <p:nvPr/>
        </p:nvSpPr>
        <p:spPr bwMode="auto">
          <a:xfrm>
            <a:off x="1000108" y="1238224"/>
            <a:ext cx="2143140" cy="95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После входа на сайт ПФР нажмите на вкладку «Личный кабинет гражданина»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8" name="TextBox 6"/>
          <p:cNvSpPr txBox="1">
            <a:spLocks noChangeArrowheads="1"/>
          </p:cNvSpPr>
          <p:nvPr/>
        </p:nvSpPr>
        <p:spPr bwMode="auto">
          <a:xfrm>
            <a:off x="214290" y="2381232"/>
            <a:ext cx="642942" cy="19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2</a:t>
            </a:r>
            <a:endParaRPr lang="ru-RU" sz="12000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9" name="TextBox 6"/>
          <p:cNvSpPr txBox="1">
            <a:spLocks noChangeArrowheads="1"/>
          </p:cNvSpPr>
          <p:nvPr/>
        </p:nvSpPr>
        <p:spPr bwMode="auto">
          <a:xfrm>
            <a:off x="785794" y="2881298"/>
            <a:ext cx="2357454" cy="116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Нажмите кнопку «Вход» и введите свой </a:t>
            </a:r>
            <a:endParaRPr lang="en-US" sz="1400" b="1" dirty="0" smtClean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логин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 пароль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от Портала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госуслуг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u="sng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www.gosuslugi.ru</a:t>
            </a:r>
            <a:endParaRPr lang="ru-RU" sz="1400" b="1" u="sng" dirty="0" smtClean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0" name="TextBox 6"/>
          <p:cNvSpPr txBox="1">
            <a:spLocks noChangeArrowheads="1"/>
          </p:cNvSpPr>
          <p:nvPr/>
        </p:nvSpPr>
        <p:spPr bwMode="auto">
          <a:xfrm>
            <a:off x="571480" y="4167182"/>
            <a:ext cx="2428892" cy="3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>
              <a:defRPr/>
            </a:pPr>
            <a:r>
              <a:rPr lang="ru-RU" sz="1400" b="1" dirty="0" smtClean="0"/>
              <a:t>Ваш ЛОГИН:</a:t>
            </a:r>
            <a:endParaRPr lang="ru-RU" sz="1400" b="1" u="sng" dirty="0" smtClean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2" name="TextBox 6"/>
          <p:cNvSpPr txBox="1">
            <a:spLocks noChangeArrowheads="1"/>
          </p:cNvSpPr>
          <p:nvPr/>
        </p:nvSpPr>
        <p:spPr bwMode="auto">
          <a:xfrm>
            <a:off x="3857628" y="4167182"/>
            <a:ext cx="2428892" cy="3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>
              <a:defRPr/>
            </a:pPr>
            <a:r>
              <a:rPr lang="ru-RU" sz="1400" b="1" dirty="0" smtClean="0"/>
              <a:t>Ваш</a:t>
            </a:r>
            <a:r>
              <a:rPr lang="en-US" sz="1400" b="1" dirty="0" smtClean="0"/>
              <a:t> </a:t>
            </a:r>
            <a:r>
              <a:rPr lang="ru-RU" sz="1400" b="1" dirty="0" smtClean="0"/>
              <a:t>ПАРОЛЬ:</a:t>
            </a:r>
            <a:endParaRPr lang="ru-RU" sz="1400" b="1" dirty="0" smtClean="0"/>
          </a:p>
        </p:txBody>
      </p:sp>
      <p:sp>
        <p:nvSpPr>
          <p:cNvPr id="63" name="TextBox 6"/>
          <p:cNvSpPr txBox="1">
            <a:spLocks noChangeArrowheads="1"/>
          </p:cNvSpPr>
          <p:nvPr/>
        </p:nvSpPr>
        <p:spPr bwMode="auto">
          <a:xfrm>
            <a:off x="285728" y="4881562"/>
            <a:ext cx="642942" cy="19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3</a:t>
            </a:r>
            <a:endParaRPr lang="ru-RU" sz="12000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4" name="TextBox 6"/>
          <p:cNvSpPr txBox="1">
            <a:spLocks noChangeArrowheads="1"/>
          </p:cNvSpPr>
          <p:nvPr/>
        </p:nvSpPr>
        <p:spPr bwMode="auto">
          <a:xfrm>
            <a:off x="928670" y="5381628"/>
            <a:ext cx="2357454" cy="73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 группе «Социальные выплаты» нажмите на нужное заявление</a:t>
            </a:r>
          </a:p>
        </p:txBody>
      </p:sp>
      <p:sp>
        <p:nvSpPr>
          <p:cNvPr id="65" name="TextBox 6"/>
          <p:cNvSpPr txBox="1">
            <a:spLocks noChangeArrowheads="1"/>
          </p:cNvSpPr>
          <p:nvPr/>
        </p:nvSpPr>
        <p:spPr bwMode="auto">
          <a:xfrm>
            <a:off x="285728" y="7239016"/>
            <a:ext cx="642942" cy="19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4</a:t>
            </a:r>
            <a:endParaRPr lang="ru-RU" sz="12000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6" name="Стрелка вправо 65"/>
          <p:cNvSpPr/>
          <p:nvPr/>
        </p:nvSpPr>
        <p:spPr>
          <a:xfrm>
            <a:off x="3429000" y="6381760"/>
            <a:ext cx="928694" cy="285752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</TotalTime>
  <Words>105</Words>
  <Application>Microsoft Office PowerPoint</Application>
  <PresentationFormat>Лист A4 (210x297 мм)</PresentationFormat>
  <Paragraphs>17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Демченко Олеся Анатольевна</dc:creator>
  <cp:lastModifiedBy>Самойлова Евгения Михайловна</cp:lastModifiedBy>
  <cp:revision>156</cp:revision>
  <dcterms:created xsi:type="dcterms:W3CDTF">2018-04-25T13:03:08Z</dcterms:created>
  <dcterms:modified xsi:type="dcterms:W3CDTF">2020-03-26T06:29:57Z</dcterms:modified>
</cp:coreProperties>
</file>