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784975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2208" y="73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E2607F-B6C4-4EAB-A6D8-4ABC232A891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6613" y="742950"/>
            <a:ext cx="2571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92F1EF-4522-4094-AD6A-16BAA455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7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396D-AC29-4643-B0AD-149F5D1A8248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377F-BF05-4682-B0E6-9124A007D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6B33-77DA-4988-B8C3-DB2E5462FDE2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32AE-A5DA-487A-B07A-E8F18528B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7634-CB58-47A6-9D89-24AD9D6214F2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0028-1121-4000-8B60-ECE02633C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4D6E-99E3-46B4-B9F3-6EA4E6B71A3B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68D0-EAE8-4F72-A799-1714D0311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5"/>
            <a:ext cx="5829300" cy="1967443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34A0-B47D-47F3-A99C-E664A5B71755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FF7B-A1F9-4E8C-9FFA-149546FB5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274B-DA57-428D-B8AB-76AAE42C7EFB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5D4F-65DF-4BB4-B85B-72553A725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2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0E81-9EC5-4771-A890-CC57570826F1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BE2A-75A1-40D8-9859-2F8A8360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7719-5F98-41CC-9547-13823382E8BA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87BD-0A60-4ECE-A9FA-74DC32BAD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CD3B-F514-46F4-9740-44E1E04D2F89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5C0C-BC20-4A52-8F0E-6161224BF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94412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6177-D204-4683-B068-2B9F67C37084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EFD2-D09B-4203-9571-9ABAD6AB1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7" indent="0">
              <a:buNone/>
              <a:defRPr sz="2300"/>
            </a:lvl3pPr>
            <a:lvl4pPr marL="1371341" indent="0">
              <a:buNone/>
              <a:defRPr sz="2000"/>
            </a:lvl4pPr>
            <a:lvl5pPr marL="1828452" indent="0">
              <a:buNone/>
              <a:defRPr sz="2000"/>
            </a:lvl5pPr>
            <a:lvl6pPr marL="2285565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E6-7E94-4FD1-A297-D5913412634E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D631-C237-4FFA-BAC2-D21E4F495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20309-54CB-41AE-A353-589260434EB0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252E2-EC62-41DA-BFEA-880071677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1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2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341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45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7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</a:p>
          <a:p>
            <a:pPr algn="ctr">
              <a:spcAft>
                <a:spcPts val="0"/>
              </a:spcAft>
            </a:pPr>
            <a:r>
              <a:rPr lang="ru-RU" sz="1200" b="1" u="sng" dirty="0" smtClean="0">
                <a:solidFill>
                  <a:srgbClr val="C00000"/>
                </a:solidFill>
                <a:latin typeface="Arial Black" pitchFamily="34" charset="0"/>
              </a:rPr>
              <a:t>ГОСУДАРСТВЕННОЙ ПЕНСИИ ПО ИНВАЛИДНОСТИ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166786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238224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Скругленный прямоугольник 31"/>
          <p:cNvSpPr/>
          <p:nvPr/>
        </p:nvSpPr>
        <p:spPr>
          <a:xfrm>
            <a:off x="3357562" y="1952604"/>
            <a:ext cx="1928826" cy="500066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142984" y="1952604"/>
            <a:ext cx="2214578" cy="500066"/>
          </a:xfrm>
          <a:prstGeom prst="rightArrow">
            <a:avLst>
              <a:gd name="adj1" fmla="val 0"/>
              <a:gd name="adj2" fmla="val 56788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666984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088" name="Группа 29"/>
          <p:cNvGrpSpPr>
            <a:grpSpLocks/>
          </p:cNvGrpSpPr>
          <p:nvPr/>
        </p:nvGrpSpPr>
        <p:grpSpPr bwMode="auto">
          <a:xfrm>
            <a:off x="214290" y="2738418"/>
            <a:ext cx="6429420" cy="2071705"/>
            <a:chOff x="843647" y="2868557"/>
            <a:chExt cx="7674334" cy="1434603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868557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55815"/>
              <a:ext cx="3666626" cy="247345"/>
            </a:xfrm>
            <a:prstGeom prst="roundRect">
              <a:avLst>
                <a:gd name="adj" fmla="val 48063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55816"/>
              <a:ext cx="3837167" cy="247343"/>
            </a:xfrm>
            <a:prstGeom prst="roundRect">
              <a:avLst>
                <a:gd name="adj" fmla="val 45648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809860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4881562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9608" t="38345" r="36274" b="39966"/>
          <a:stretch>
            <a:fillRect/>
          </a:stretch>
        </p:blipFill>
        <p:spPr bwMode="auto">
          <a:xfrm>
            <a:off x="2857496" y="4953000"/>
            <a:ext cx="37517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4071942" y="5024438"/>
            <a:ext cx="928694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857496" y="5095876"/>
            <a:ext cx="1143008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6524636"/>
            <a:ext cx="6572296" cy="1785950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/>
          <a:srcRect l="23906" t="41535" r="58722" b="52155"/>
          <a:stretch>
            <a:fillRect/>
          </a:stretch>
        </p:blipFill>
        <p:spPr bwMode="auto">
          <a:xfrm>
            <a:off x="4286256" y="7024702"/>
            <a:ext cx="20002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Скругленный прямоугольник 57"/>
          <p:cNvSpPr/>
          <p:nvPr/>
        </p:nvSpPr>
        <p:spPr>
          <a:xfrm>
            <a:off x="142852" y="8453462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/>
          <a:srcRect l="19608" t="39701" r="42905" b="45388"/>
          <a:stretch>
            <a:fillRect/>
          </a:stretch>
        </p:blipFill>
        <p:spPr bwMode="auto">
          <a:xfrm>
            <a:off x="3429000" y="8524900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Скругленный прямоугольник 67"/>
          <p:cNvSpPr/>
          <p:nvPr/>
        </p:nvSpPr>
        <p:spPr>
          <a:xfrm>
            <a:off x="4714884" y="9167842"/>
            <a:ext cx="857256" cy="357190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429000" y="9167842"/>
            <a:ext cx="1214446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28670" y="7167578"/>
            <a:ext cx="30718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военнослужащие;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участники ВОВ;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граждане, награжденные знаком «Жителю блокадного Ленинграда»;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граждане, пострадавшие в результате радиационных или техногенных катастроф;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граждане из числа космонавтов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18984" t="24687" r="57285" b="72500"/>
          <a:stretch>
            <a:fillRect/>
          </a:stretch>
        </p:blipFill>
        <p:spPr bwMode="auto">
          <a:xfrm>
            <a:off x="4500570" y="6667512"/>
            <a:ext cx="214314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/>
          <a:srcRect l="29490" t="49247" r="47631" b="43366"/>
          <a:stretch>
            <a:fillRect/>
          </a:stretch>
        </p:blipFill>
        <p:spPr bwMode="auto">
          <a:xfrm>
            <a:off x="4000504" y="7596206"/>
            <a:ext cx="2571768" cy="68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Скругленный прямоугольник 58"/>
          <p:cNvSpPr/>
          <p:nvPr/>
        </p:nvSpPr>
        <p:spPr>
          <a:xfrm>
            <a:off x="4857760" y="7810520"/>
            <a:ext cx="1000132" cy="285752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857232" y="6524636"/>
            <a:ext cx="371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При заполнении заявления поставьте отметку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«государственная пенсия по инвалидности»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если Вы относитесь  категории: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42852" y="809596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1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4290" y="2452670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2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52" y="4667248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3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2852" y="6453198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4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2852" y="8167710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5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42984" y="1309662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После входа на сайт ПФР нажмите на вкладку «Личный кабинет гражданина»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0108" y="2809860"/>
            <a:ext cx="2071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www.gosuslugi.ru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94" y="4167182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ЛОГИН: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00504" y="4167182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ПАРОЛЬ: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85794" y="5095876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группе «Пенсии» нажмите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«о назначении пенсии»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00108" y="8596338"/>
            <a:ext cx="2500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+mn-cs"/>
              </a:rPr>
              <a:t>После подачи заявления о назначении пенсии также следует направить заявление «о доставке пенсии», указав способ доставки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</a:p>
          <a:p>
            <a:pPr algn="ctr">
              <a:spcAft>
                <a:spcPts val="0"/>
              </a:spcAft>
            </a:pPr>
            <a:r>
              <a:rPr lang="ru-RU" sz="1200" b="1" u="sng" dirty="0" smtClean="0">
                <a:solidFill>
                  <a:srgbClr val="C00000"/>
                </a:solidFill>
                <a:latin typeface="Arial Black" pitchFamily="34" charset="0"/>
              </a:rPr>
              <a:t>СОЦИАЛЬНОЙ ПЕНСИИ ПО ИНВАЛИДНОСТИ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166786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238224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Скругленный прямоугольник 31"/>
          <p:cNvSpPr/>
          <p:nvPr/>
        </p:nvSpPr>
        <p:spPr>
          <a:xfrm>
            <a:off x="3357562" y="1952604"/>
            <a:ext cx="1928826" cy="500066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142984" y="2024042"/>
            <a:ext cx="2214578" cy="428628"/>
          </a:xfrm>
          <a:prstGeom prst="rightArrow">
            <a:avLst>
              <a:gd name="adj1" fmla="val 0"/>
              <a:gd name="adj2" fmla="val 64725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666984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14290" y="2738420"/>
            <a:ext cx="6429420" cy="2071702"/>
            <a:chOff x="843647" y="2868557"/>
            <a:chExt cx="7674334" cy="1434601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868557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55814"/>
              <a:ext cx="3666626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55814"/>
              <a:ext cx="3837167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809860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4953000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9608" t="38345" r="36274" b="39966"/>
          <a:stretch>
            <a:fillRect/>
          </a:stretch>
        </p:blipFill>
        <p:spPr bwMode="auto">
          <a:xfrm>
            <a:off x="2857496" y="5024438"/>
            <a:ext cx="37517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4071942" y="5095876"/>
            <a:ext cx="928694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857496" y="5095876"/>
            <a:ext cx="1143008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6596074"/>
            <a:ext cx="6572296" cy="1643074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 l="29571" t="52978" r="45486" b="41715"/>
          <a:stretch>
            <a:fillRect/>
          </a:stretch>
        </p:blipFill>
        <p:spPr bwMode="auto">
          <a:xfrm>
            <a:off x="3786190" y="7596206"/>
            <a:ext cx="285752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Скругленный прямоугольник 58"/>
          <p:cNvSpPr/>
          <p:nvPr/>
        </p:nvSpPr>
        <p:spPr>
          <a:xfrm>
            <a:off x="4643446" y="7881958"/>
            <a:ext cx="1000132" cy="285752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7"/>
          <a:srcRect l="23906" t="41535" r="58722" b="52155"/>
          <a:stretch>
            <a:fillRect/>
          </a:stretch>
        </p:blipFill>
        <p:spPr bwMode="auto">
          <a:xfrm>
            <a:off x="3786190" y="6953264"/>
            <a:ext cx="200026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Скругленный прямоугольник 57"/>
          <p:cNvSpPr/>
          <p:nvPr/>
        </p:nvSpPr>
        <p:spPr>
          <a:xfrm>
            <a:off x="142852" y="8382024"/>
            <a:ext cx="6572296" cy="1428760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/>
          <a:srcRect l="19608" t="39701" r="42905" b="45388"/>
          <a:stretch>
            <a:fillRect/>
          </a:stretch>
        </p:blipFill>
        <p:spPr bwMode="auto">
          <a:xfrm>
            <a:off x="3429000" y="8524900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Скругленный прямоугольник 67"/>
          <p:cNvSpPr/>
          <p:nvPr/>
        </p:nvSpPr>
        <p:spPr>
          <a:xfrm>
            <a:off x="4714884" y="9167842"/>
            <a:ext cx="857256" cy="357190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429000" y="9167842"/>
            <a:ext cx="1214446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8" y="6524636"/>
            <a:ext cx="2928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При заполнении заявления поставьте отметку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«социальная пенсия по инвалидности»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если Вы относитесь  категории: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002060"/>
                </a:solidFill>
                <a:latin typeface="Calibri"/>
                <a:cs typeface="+mn-cs"/>
              </a:rPr>
              <a:t>инвалид I, II или III </a:t>
            </a:r>
            <a:r>
              <a:rPr lang="ru-RU" sz="1300" b="1" dirty="0" smtClean="0">
                <a:solidFill>
                  <a:srgbClr val="002060"/>
                </a:solidFill>
                <a:latin typeface="Calibri"/>
                <a:cs typeface="+mn-cs"/>
              </a:rPr>
              <a:t>группы</a:t>
            </a:r>
            <a:r>
              <a:rPr lang="en-US" sz="1300" b="1" dirty="0" smtClean="0">
                <a:solidFill>
                  <a:srgbClr val="002060"/>
                </a:solidFill>
                <a:latin typeface="Calibri"/>
                <a:cs typeface="+mn-cs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  <a:latin typeface="Calibri"/>
                <a:cs typeface="+mn-cs"/>
              </a:rPr>
              <a:t>и не имеете страхового стажа;</a:t>
            </a:r>
            <a:endParaRPr lang="ru-RU" sz="13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002060"/>
                </a:solidFill>
                <a:latin typeface="Calibri"/>
                <a:cs typeface="+mn-cs"/>
              </a:rPr>
              <a:t> инвалид с детства; 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002060"/>
                </a:solidFill>
                <a:latin typeface="Calibri"/>
                <a:cs typeface="+mn-cs"/>
              </a:rPr>
              <a:t>ребенок-инвалид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18984" t="24687" r="57285" b="72500"/>
          <a:stretch>
            <a:fillRect/>
          </a:stretch>
        </p:blipFill>
        <p:spPr bwMode="auto">
          <a:xfrm>
            <a:off x="3786190" y="6667512"/>
            <a:ext cx="278608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Прямоугольник 54"/>
          <p:cNvSpPr/>
          <p:nvPr/>
        </p:nvSpPr>
        <p:spPr>
          <a:xfrm>
            <a:off x="142852" y="809596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1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42984" y="1309662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После входа на сайт ПФР нажмите на вкладку «Личный кабинет гражданина»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14290" y="2452670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2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00108" y="2809860"/>
            <a:ext cx="2071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www.gosuslugi.ru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85794" y="4167182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ЛОГИН: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00504" y="4167182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ПАРОЛЬ: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42852" y="4667248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3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5794" y="5167314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группе «Пенсии» нажмите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«о назначении пенсии»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42852" y="6453198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4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2852" y="8167710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5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8" y="8596338"/>
            <a:ext cx="2500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+mn-cs"/>
              </a:rPr>
              <a:t>После подачи заявления о назначении пенсии также следует направить заявление «о доставке пенсии», указав способ доставки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</a:p>
          <a:p>
            <a:pPr algn="ctr">
              <a:spcAft>
                <a:spcPts val="0"/>
              </a:spcAft>
            </a:pPr>
            <a:r>
              <a:rPr lang="ru-RU" sz="1200" b="1" u="sng" dirty="0" smtClean="0">
                <a:solidFill>
                  <a:srgbClr val="C00000"/>
                </a:solidFill>
                <a:latin typeface="Arial Black" pitchFamily="34" charset="0"/>
              </a:rPr>
              <a:t>СТРАХОВОЙ ПЕНСИИ ПО ИНВАЛИДНОСТИ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166786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238224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Скругленный прямоугольник 31"/>
          <p:cNvSpPr/>
          <p:nvPr/>
        </p:nvSpPr>
        <p:spPr>
          <a:xfrm>
            <a:off x="3357562" y="1952604"/>
            <a:ext cx="1928826" cy="500066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214422" y="1952604"/>
            <a:ext cx="2143140" cy="500066"/>
          </a:xfrm>
          <a:prstGeom prst="rightArrow">
            <a:avLst>
              <a:gd name="adj1" fmla="val 0"/>
              <a:gd name="adj2" fmla="val 52345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666984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214290" y="2738418"/>
            <a:ext cx="6429420" cy="2071704"/>
            <a:chOff x="843647" y="2868557"/>
            <a:chExt cx="7674334" cy="1434602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868557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55815"/>
              <a:ext cx="3666626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55815"/>
              <a:ext cx="3837167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809860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4953000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9608" t="38345" r="36274" b="39966"/>
          <a:stretch>
            <a:fillRect/>
          </a:stretch>
        </p:blipFill>
        <p:spPr bwMode="auto">
          <a:xfrm>
            <a:off x="2857496" y="5024438"/>
            <a:ext cx="37517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4071942" y="5095876"/>
            <a:ext cx="928694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857496" y="5095876"/>
            <a:ext cx="1143008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6596074"/>
            <a:ext cx="6572296" cy="1643074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2852" y="8382024"/>
            <a:ext cx="6572296" cy="1428760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/>
          <a:srcRect l="19608" t="39701" r="42905" b="45388"/>
          <a:stretch>
            <a:fillRect/>
          </a:stretch>
        </p:blipFill>
        <p:spPr bwMode="auto">
          <a:xfrm>
            <a:off x="3429000" y="8524900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Скругленный прямоугольник 67"/>
          <p:cNvSpPr/>
          <p:nvPr/>
        </p:nvSpPr>
        <p:spPr>
          <a:xfrm>
            <a:off x="4714884" y="9167842"/>
            <a:ext cx="857256" cy="357190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429000" y="9167842"/>
            <a:ext cx="1214446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8" y="6596074"/>
            <a:ext cx="2714644" cy="153888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При заполнении заявления поставьте отметку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«страховая пенсия по инвалидности»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если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 Вас есть страховой стаж и Вы относитесь  категории: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инвалид I, II или III группы;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 инвалид с </a:t>
            </a:r>
            <a:r>
              <a:rPr 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детства</a:t>
            </a:r>
            <a:r>
              <a:rPr 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.</a:t>
            </a:r>
            <a:endParaRPr lang="ru-RU" sz="1200" b="1" dirty="0" smtClean="0">
              <a:solidFill>
                <a:srgbClr val="002060"/>
              </a:solidFill>
              <a:latin typeface="Calibri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18984" t="24687" r="57285" b="72500"/>
          <a:stretch>
            <a:fillRect/>
          </a:stretch>
        </p:blipFill>
        <p:spPr bwMode="auto">
          <a:xfrm>
            <a:off x="3929066" y="6810388"/>
            <a:ext cx="27146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30985" t="44335" r="37961" b="51309"/>
          <a:stretch>
            <a:fillRect/>
          </a:stretch>
        </p:blipFill>
        <p:spPr bwMode="auto">
          <a:xfrm>
            <a:off x="3571876" y="7524768"/>
            <a:ext cx="3071834" cy="4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Скругленный прямоугольник 58"/>
          <p:cNvSpPr/>
          <p:nvPr/>
        </p:nvSpPr>
        <p:spPr>
          <a:xfrm>
            <a:off x="4214818" y="7596206"/>
            <a:ext cx="785818" cy="285752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/>
          <a:srcRect l="23819" t="40838" r="60256" b="54966"/>
          <a:stretch>
            <a:fillRect/>
          </a:stretch>
        </p:blipFill>
        <p:spPr bwMode="auto">
          <a:xfrm>
            <a:off x="3857628" y="7167578"/>
            <a:ext cx="14287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Прямоугольник 55"/>
          <p:cNvSpPr/>
          <p:nvPr/>
        </p:nvSpPr>
        <p:spPr>
          <a:xfrm>
            <a:off x="142852" y="809596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1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42984" y="1309662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После входа на сайт ПФР нажмите на вкладку «Личный кабинет гражданина»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14290" y="2452670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2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00108" y="2809860"/>
            <a:ext cx="2071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www.gosuslugi.ru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85794" y="4167182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ЛОГИН: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00504" y="4167182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ПАРОЛЬ: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42852" y="4667248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3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85794" y="5167314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группе «Пенсии» нажмите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«о назначении пенсии»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42852" y="6453198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4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42852" y="8167710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5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000108" y="8596338"/>
            <a:ext cx="2500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+mn-cs"/>
              </a:rPr>
              <a:t>После подачи заявления о назначении пенсии также следует направить заявление «о доставке пенсии», указав способ доставки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393</Words>
  <Application>Microsoft Office PowerPoint</Application>
  <PresentationFormat>Лист A4 (210x297 мм)</PresentationFormat>
  <Paragraphs>71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Демченко Олеся Анатольевна</dc:creator>
  <cp:lastModifiedBy>Самойлова Евгения Михайловна</cp:lastModifiedBy>
  <cp:revision>159</cp:revision>
  <dcterms:created xsi:type="dcterms:W3CDTF">2018-04-25T13:03:08Z</dcterms:created>
  <dcterms:modified xsi:type="dcterms:W3CDTF">2020-03-26T07:27:18Z</dcterms:modified>
</cp:coreProperties>
</file>