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0" r:id="rId2"/>
  </p:sldIdLst>
  <p:sldSz cx="6858000" cy="9906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713" autoAdjust="0"/>
  </p:normalViewPr>
  <p:slideViewPr>
    <p:cSldViewPr>
      <p:cViewPr>
        <p:scale>
          <a:sx n="100" d="100"/>
          <a:sy n="100" d="100"/>
        </p:scale>
        <p:origin x="-2208" y="-72"/>
      </p:cViewPr>
      <p:guideLst>
        <p:guide orient="horz" pos="31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E2607F-B6C4-4EAB-A6D8-4ABC232A8910}" type="datetimeFigureOut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1892F1EF-4522-4094-AD6A-16BAA455A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65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79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92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05" algn="l" defTabSz="91422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7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8396D-AC29-4643-B0AD-149F5D1A8248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7377F-BF05-4682-B0E6-9124A007DA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66B33-77DA-4988-B8C3-DB2E5462FDE2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D32AE-A5DA-487A-B07A-E8F18528BB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96704"/>
            <a:ext cx="1543050" cy="845220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96704"/>
            <a:ext cx="4514850" cy="845220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7634-CB58-47A6-9D89-24AD9D6214F2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30028-1121-4000-8B60-ECE02633C0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8B4D6E-99E3-46B4-B9F3-6EA4E6B71A3B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668D0-EAE8-4F72-A799-1714D0311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5"/>
            <a:ext cx="5829300" cy="1967443"/>
          </a:xfrm>
        </p:spPr>
        <p:txBody>
          <a:bodyPr anchor="t"/>
          <a:lstStyle>
            <a:lvl1pPr algn="l">
              <a:defRPr sz="39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1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3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4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6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9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634A0-B47D-47F3-A99C-E664A5B71755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DFF7B-A1F9-4E8C-9FFA-149546FB57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311402"/>
            <a:ext cx="3028950" cy="6537502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274B-DA57-428D-B8AB-76AAE42C7EFB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85D4F-65DF-4BB4-B85B-72553A7257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6"/>
            <a:ext cx="3030141" cy="92410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2000" b="1"/>
            </a:lvl2pPr>
            <a:lvl3pPr marL="914227" indent="0">
              <a:buNone/>
              <a:defRPr sz="1800" b="1"/>
            </a:lvl3pPr>
            <a:lvl4pPr marL="1371341" indent="0">
              <a:buNone/>
              <a:defRPr sz="1600" b="1"/>
            </a:lvl4pPr>
            <a:lvl5pPr marL="1828452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2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6"/>
            <a:ext cx="3031332" cy="924102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13" indent="0">
              <a:buNone/>
              <a:defRPr sz="2000" b="1"/>
            </a:lvl2pPr>
            <a:lvl3pPr marL="914227" indent="0">
              <a:buNone/>
              <a:defRPr sz="1800" b="1"/>
            </a:lvl3pPr>
            <a:lvl4pPr marL="1371341" indent="0">
              <a:buNone/>
              <a:defRPr sz="1600" b="1"/>
            </a:lvl4pPr>
            <a:lvl5pPr marL="1828452" indent="0">
              <a:buNone/>
              <a:defRPr sz="1600" b="1"/>
            </a:lvl5pPr>
            <a:lvl6pPr marL="2285565" indent="0">
              <a:buNone/>
              <a:defRPr sz="1600" b="1"/>
            </a:lvl6pPr>
            <a:lvl7pPr marL="2742679" indent="0">
              <a:buNone/>
              <a:defRPr sz="1600" b="1"/>
            </a:lvl7pPr>
            <a:lvl8pPr marL="3199792" indent="0">
              <a:buNone/>
              <a:defRPr sz="1600" b="1"/>
            </a:lvl8pPr>
            <a:lvl9pPr marL="365690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2" cy="5707416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60E81-9EC5-4771-A890-CC57570826F1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CBE2A-75A1-40D8-9859-2F8A8360C2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D7719-5F98-41CC-9547-13823382E8BA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F87BD-0A60-4ECE-A9FA-74DC32BAD6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C9CD3B-F514-46F4-9740-44E1E04D2F89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5C0C-BC20-4A52-8F0E-6161224BFF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9" y="394412"/>
            <a:ext cx="3833812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2072927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7" indent="0">
              <a:buNone/>
              <a:defRPr sz="1100"/>
            </a:lvl3pPr>
            <a:lvl4pPr marL="1371341" indent="0">
              <a:buNone/>
              <a:defRPr sz="900"/>
            </a:lvl4pPr>
            <a:lvl5pPr marL="1828452" indent="0">
              <a:buNone/>
              <a:defRPr sz="900"/>
            </a:lvl5pPr>
            <a:lvl6pPr marL="2285565" indent="0">
              <a:buNone/>
              <a:defRPr sz="900"/>
            </a:lvl6pPr>
            <a:lvl7pPr marL="2742679" indent="0">
              <a:buNone/>
              <a:defRPr sz="900"/>
            </a:lvl7pPr>
            <a:lvl8pPr marL="3199792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E6177-D204-4683-B068-2B9F67C37084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DEFD2-D09B-4203-9571-9ABAD6AB14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13" indent="0">
              <a:buNone/>
              <a:defRPr sz="2800"/>
            </a:lvl2pPr>
            <a:lvl3pPr marL="914227" indent="0">
              <a:buNone/>
              <a:defRPr sz="2300"/>
            </a:lvl3pPr>
            <a:lvl4pPr marL="1371341" indent="0">
              <a:buNone/>
              <a:defRPr sz="2000"/>
            </a:lvl4pPr>
            <a:lvl5pPr marL="1828452" indent="0">
              <a:buNone/>
              <a:defRPr sz="2000"/>
            </a:lvl5pPr>
            <a:lvl6pPr marL="2285565" indent="0">
              <a:buNone/>
              <a:defRPr sz="2000"/>
            </a:lvl6pPr>
            <a:lvl7pPr marL="2742679" indent="0">
              <a:buNone/>
              <a:defRPr sz="2000"/>
            </a:lvl7pPr>
            <a:lvl8pPr marL="3199792" indent="0">
              <a:buNone/>
              <a:defRPr sz="2000"/>
            </a:lvl8pPr>
            <a:lvl9pPr marL="3656905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80"/>
          </a:xfrm>
        </p:spPr>
        <p:txBody>
          <a:bodyPr/>
          <a:lstStyle>
            <a:lvl1pPr marL="0" indent="0">
              <a:buNone/>
              <a:defRPr sz="1400"/>
            </a:lvl1pPr>
            <a:lvl2pPr marL="457113" indent="0">
              <a:buNone/>
              <a:defRPr sz="1200"/>
            </a:lvl2pPr>
            <a:lvl3pPr marL="914227" indent="0">
              <a:buNone/>
              <a:defRPr sz="1100"/>
            </a:lvl3pPr>
            <a:lvl4pPr marL="1371341" indent="0">
              <a:buNone/>
              <a:defRPr sz="900"/>
            </a:lvl4pPr>
            <a:lvl5pPr marL="1828452" indent="0">
              <a:buNone/>
              <a:defRPr sz="900"/>
            </a:lvl5pPr>
            <a:lvl6pPr marL="2285565" indent="0">
              <a:buNone/>
              <a:defRPr sz="900"/>
            </a:lvl6pPr>
            <a:lvl7pPr marL="2742679" indent="0">
              <a:buNone/>
              <a:defRPr sz="900"/>
            </a:lvl7pPr>
            <a:lvl8pPr marL="3199792" indent="0">
              <a:buNone/>
              <a:defRPr sz="900"/>
            </a:lvl8pPr>
            <a:lvl9pPr marL="365690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05E6-7E94-4FD1-A297-D5913412634E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2D631-C237-4FFA-BAC2-D21E4F495E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42900" y="396699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42900" y="2311401"/>
            <a:ext cx="6172200" cy="6537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3" tIns="45711" rIns="91423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D20309-54CB-41AE-A353-589260434EB0}" type="datetime1">
              <a:rPr lang="ru-RU"/>
              <a:pPr>
                <a:defRPr/>
              </a:pPr>
              <a:t>26.03.2020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23" tIns="45711" rIns="91423" bIns="45711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70252E2-EC62-41DA-BFEA-880071677A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5pPr>
      <a:lvl6pPr marL="457113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6pPr>
      <a:lvl7pPr marL="914227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7pPr>
      <a:lvl8pPr marL="1371341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8pPr>
      <a:lvl9pPr marL="1828452" algn="ctr" rtl="0" fontAlgn="base">
        <a:spcBef>
          <a:spcPct val="0"/>
        </a:spcBef>
        <a:spcAft>
          <a:spcPct val="0"/>
        </a:spcAft>
        <a:defRPr sz="43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21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35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48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61" indent="-228556" algn="l" defTabSz="91422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3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27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41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52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65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79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92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05" algn="l" defTabSz="91422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Box 6"/>
          <p:cNvSpPr txBox="1">
            <a:spLocks noChangeArrowheads="1"/>
          </p:cNvSpPr>
          <p:nvPr/>
        </p:nvSpPr>
        <p:spPr bwMode="auto">
          <a:xfrm>
            <a:off x="571480" y="1"/>
            <a:ext cx="6286520" cy="1384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Batang" pitchFamily="18" charset="-127"/>
                <a:ea typeface="Batang" pitchFamily="18" charset="-127"/>
                <a:cs typeface="Arial"/>
              </a:rPr>
              <a:t>П А М Я Т К А</a:t>
            </a:r>
            <a:r>
              <a:rPr lang="ru-RU" sz="2800" b="1" dirty="0" smtClean="0">
                <a:solidFill>
                  <a:srgbClr val="002060"/>
                </a:solidFill>
                <a:latin typeface="+mn-lt"/>
                <a:ea typeface="Times New Roman"/>
                <a:cs typeface="Arial"/>
              </a:rPr>
              <a:t> </a:t>
            </a:r>
            <a:endParaRPr lang="ru-RU" sz="800" dirty="0" smtClean="0">
              <a:latin typeface="+mn-lt"/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По 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подаче заявления о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назначении </a:t>
            </a:r>
            <a:r>
              <a:rPr lang="ru-RU" sz="1400" b="1" u="sng" dirty="0" smtClean="0">
                <a:solidFill>
                  <a:srgbClr val="C00000"/>
                </a:solidFill>
              </a:rPr>
              <a:t>выплат лицам, осуществляющим уход за детьми-инвалидами, инвалидами с детства </a:t>
            </a:r>
            <a:r>
              <a:rPr lang="en-US" sz="1400" b="1" u="sng" dirty="0" smtClean="0">
                <a:solidFill>
                  <a:srgbClr val="C00000"/>
                </a:solidFill>
              </a:rPr>
              <a:t>I</a:t>
            </a:r>
            <a:r>
              <a:rPr lang="ru-RU" sz="1400" b="1" u="sng" dirty="0" smtClean="0">
                <a:solidFill>
                  <a:srgbClr val="C00000"/>
                </a:solidFill>
              </a:rPr>
              <a:t> группы</a:t>
            </a:r>
            <a:r>
              <a:rPr lang="ru-RU" sz="1400" b="1" u="sng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u="sng" dirty="0" smtClean="0">
                <a:solidFill>
                  <a:srgbClr val="C00000"/>
                </a:solidFill>
              </a:rPr>
              <a:t>или нетрудоспособными гражданами </a:t>
            </a:r>
          </a:p>
          <a:p>
            <a:pPr algn="ctr">
              <a:spcAft>
                <a:spcPts val="0"/>
              </a:spcAft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на сайте</a:t>
            </a:r>
            <a:r>
              <a:rPr lang="en-US" sz="14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Пенсионного фонда России</a:t>
            </a:r>
            <a:r>
              <a:rPr lang="ru-RU" sz="13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rgbClr val="C00000"/>
                </a:solidFill>
              </a:rPr>
              <a:t>WWW.PFRF.RU</a:t>
            </a:r>
            <a:r>
              <a:rPr lang="ru-RU" sz="1400" b="1" dirty="0" smtClean="0">
                <a:solidFill>
                  <a:srgbClr val="C00000"/>
                </a:solidFill>
              </a:rPr>
              <a:t> </a:t>
            </a:r>
            <a:endParaRPr lang="ru-RU" sz="1400" dirty="0">
              <a:latin typeface="+mn-lt"/>
              <a:ea typeface="Times New Roman"/>
              <a:cs typeface="Times New Roman"/>
            </a:endParaRPr>
          </a:p>
        </p:txBody>
      </p:sp>
      <p:sp>
        <p:nvSpPr>
          <p:cNvPr id="42" name="Номер слайда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BD170-6710-43C5-A364-156DBF4C6970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  <p:pic>
        <p:nvPicPr>
          <p:cNvPr id="3120" name="Рисунок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85794" cy="881034"/>
          </a:xfrm>
          <a:prstGeom prst="rect">
            <a:avLst/>
          </a:prstGeom>
          <a:noFill/>
        </p:spPr>
      </p:pic>
      <p:sp>
        <p:nvSpPr>
          <p:cNvPr id="31" name="Скругленный прямоугольник 30"/>
          <p:cNvSpPr/>
          <p:nvPr/>
        </p:nvSpPr>
        <p:spPr>
          <a:xfrm>
            <a:off x="142852" y="1381100"/>
            <a:ext cx="6572296" cy="1357322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121" name="Picture 49"/>
          <p:cNvPicPr>
            <a:picLocks noChangeAspect="1" noChangeArrowheads="1"/>
          </p:cNvPicPr>
          <p:nvPr/>
        </p:nvPicPr>
        <p:blipFill>
          <a:blip r:embed="rId3"/>
          <a:srcRect l="9893" t="11809" r="47707" b="62311"/>
          <a:stretch>
            <a:fillRect/>
          </a:stretch>
        </p:blipFill>
        <p:spPr bwMode="auto">
          <a:xfrm>
            <a:off x="3357562" y="1452538"/>
            <a:ext cx="3143272" cy="1228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Скругленный прямоугольник 31"/>
          <p:cNvSpPr/>
          <p:nvPr/>
        </p:nvSpPr>
        <p:spPr>
          <a:xfrm>
            <a:off x="3357562" y="2166918"/>
            <a:ext cx="1928826" cy="500066"/>
          </a:xfrm>
          <a:prstGeom prst="roundRect">
            <a:avLst/>
          </a:prstGeom>
          <a:solidFill>
            <a:schemeClr val="bg1">
              <a:alpha val="0"/>
            </a:schemeClr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1071546" y="2238356"/>
            <a:ext cx="2286016" cy="428628"/>
          </a:xfrm>
          <a:prstGeom prst="rightArrow">
            <a:avLst>
              <a:gd name="adj1" fmla="val 0"/>
              <a:gd name="adj2" fmla="val 111391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52" y="2881298"/>
            <a:ext cx="6572296" cy="1428760"/>
          </a:xfrm>
          <a:prstGeom prst="roundRect">
            <a:avLst/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" name="Группа 29"/>
          <p:cNvGrpSpPr>
            <a:grpSpLocks/>
          </p:cNvGrpSpPr>
          <p:nvPr/>
        </p:nvGrpSpPr>
        <p:grpSpPr bwMode="auto">
          <a:xfrm>
            <a:off x="214290" y="2952735"/>
            <a:ext cx="6429420" cy="2000263"/>
            <a:chOff x="843647" y="2918026"/>
            <a:chExt cx="7674334" cy="1385134"/>
          </a:xfrm>
        </p:grpSpPr>
        <p:pic>
          <p:nvPicPr>
            <p:cNvPr id="3113" name="Рисунок 18"/>
            <p:cNvPicPr>
              <a:picLocks noChangeAspect="1" noChangeArrowheads="1"/>
            </p:cNvPicPr>
            <p:nvPr/>
          </p:nvPicPr>
          <p:blipFill>
            <a:blip r:embed="rId4"/>
            <a:srcRect l="19879" t="10522" r="32336" b="68055"/>
            <a:stretch>
              <a:fillRect/>
            </a:stretch>
          </p:blipFill>
          <p:spPr bwMode="auto">
            <a:xfrm>
              <a:off x="4339732" y="2918026"/>
              <a:ext cx="4092978" cy="916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22" name="Скругленный прямоугольник 21"/>
            <p:cNvSpPr/>
            <p:nvPr/>
          </p:nvSpPr>
          <p:spPr>
            <a:xfrm>
              <a:off x="7580007" y="2967496"/>
              <a:ext cx="696533" cy="197874"/>
            </a:xfrm>
            <a:prstGeom prst="roundRect">
              <a:avLst/>
            </a:prstGeom>
            <a:solidFill>
              <a:schemeClr val="bg1"/>
            </a:solidFill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Font typeface="Wingdings" pitchFamily="2" charset="2"/>
                <a:buChar char="§"/>
                <a:defRPr/>
              </a:pPr>
              <a:r>
                <a:rPr lang="ru-RU" sz="1000" u="sng" dirty="0" smtClean="0">
                  <a:solidFill>
                    <a:schemeClr val="tx1"/>
                  </a:solidFill>
                </a:rPr>
                <a:t>Вход</a:t>
              </a: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40" name="Скругленный прямоугольник 39"/>
            <p:cNvSpPr/>
            <p:nvPr/>
          </p:nvSpPr>
          <p:spPr>
            <a:xfrm>
              <a:off x="843647" y="4055816"/>
              <a:ext cx="3666626" cy="2473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  <p:sp>
          <p:nvSpPr>
            <p:cNvPr id="39" name="Скругленный прямоугольник 38"/>
            <p:cNvSpPr/>
            <p:nvPr/>
          </p:nvSpPr>
          <p:spPr>
            <a:xfrm>
              <a:off x="4680814" y="4055816"/>
              <a:ext cx="3837167" cy="24734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000" u="sng" dirty="0">
                <a:solidFill>
                  <a:schemeClr val="tx1"/>
                </a:solidFill>
              </a:endParaRPr>
            </a:p>
          </p:txBody>
        </p:sp>
      </p:grpSp>
      <p:sp>
        <p:nvSpPr>
          <p:cNvPr id="47" name="Стрелка вправо 46"/>
          <p:cNvSpPr/>
          <p:nvPr/>
        </p:nvSpPr>
        <p:spPr>
          <a:xfrm>
            <a:off x="4786322" y="2952736"/>
            <a:ext cx="1000132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142852" y="5024438"/>
            <a:ext cx="6572296" cy="2214578"/>
          </a:xfrm>
          <a:prstGeom prst="roundRect">
            <a:avLst>
              <a:gd name="adj" fmla="val 11076"/>
            </a:avLst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142852" y="7381892"/>
            <a:ext cx="6572296" cy="2428892"/>
          </a:xfrm>
          <a:prstGeom prst="roundRect">
            <a:avLst>
              <a:gd name="adj" fmla="val 15286"/>
            </a:avLst>
          </a:prstGeom>
          <a:ln w="3175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91423" tIns="45711" rIns="91423" bIns="45711" anchor="ctr"/>
          <a:lstStyle/>
          <a:p>
            <a:pPr algn="ctr">
              <a:defRPr/>
            </a:pPr>
            <a:endParaRPr lang="ru-RU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5"/>
          <a:srcRect l="19403" t="57196" r="52167" b="38826"/>
          <a:stretch>
            <a:fillRect/>
          </a:stretch>
        </p:blipFill>
        <p:spPr bwMode="auto">
          <a:xfrm>
            <a:off x="3571876" y="5095876"/>
            <a:ext cx="3016271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/>
          <a:srcRect l="35191" t="49131" r="51091" b="39205"/>
          <a:stretch>
            <a:fillRect/>
          </a:stretch>
        </p:blipFill>
        <p:spPr bwMode="auto">
          <a:xfrm>
            <a:off x="4714884" y="6167446"/>
            <a:ext cx="1941815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6" name="Picture 10"/>
          <p:cNvPicPr>
            <a:picLocks noChangeAspect="1" noChangeArrowheads="1"/>
          </p:cNvPicPr>
          <p:nvPr/>
        </p:nvPicPr>
        <p:blipFill>
          <a:blip r:embed="rId6"/>
          <a:srcRect l="49738" t="59601" r="35700" b="29206"/>
          <a:stretch>
            <a:fillRect/>
          </a:stretch>
        </p:blipFill>
        <p:spPr bwMode="auto">
          <a:xfrm>
            <a:off x="4572008" y="7667644"/>
            <a:ext cx="2071702" cy="83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7" name="Picture 10"/>
          <p:cNvPicPr>
            <a:picLocks noChangeAspect="1" noChangeArrowheads="1"/>
          </p:cNvPicPr>
          <p:nvPr/>
        </p:nvPicPr>
        <p:blipFill>
          <a:blip r:embed="rId6"/>
          <a:srcRect l="50053" t="49808" r="36276" b="41237"/>
          <a:stretch>
            <a:fillRect/>
          </a:stretch>
        </p:blipFill>
        <p:spPr bwMode="auto">
          <a:xfrm>
            <a:off x="4643446" y="5381628"/>
            <a:ext cx="200820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Стрелка вправо 51"/>
          <p:cNvSpPr/>
          <p:nvPr/>
        </p:nvSpPr>
        <p:spPr>
          <a:xfrm>
            <a:off x="3500438" y="5381628"/>
            <a:ext cx="1143008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5" name="Стрелка вправо 54"/>
          <p:cNvSpPr/>
          <p:nvPr/>
        </p:nvSpPr>
        <p:spPr>
          <a:xfrm>
            <a:off x="3929066" y="6524636"/>
            <a:ext cx="857256" cy="285752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8" name="Picture 10"/>
          <p:cNvPicPr>
            <a:picLocks noChangeAspect="1" noChangeArrowheads="1"/>
          </p:cNvPicPr>
          <p:nvPr/>
        </p:nvPicPr>
        <p:blipFill>
          <a:blip r:embed="rId6"/>
          <a:srcRect l="34785" t="70794" r="51836" b="13816"/>
          <a:stretch>
            <a:fillRect/>
          </a:stretch>
        </p:blipFill>
        <p:spPr bwMode="auto">
          <a:xfrm>
            <a:off x="4572008" y="8524900"/>
            <a:ext cx="2019747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" name="Стрелка вправо 60"/>
          <p:cNvSpPr/>
          <p:nvPr/>
        </p:nvSpPr>
        <p:spPr>
          <a:xfrm>
            <a:off x="3714752" y="7667644"/>
            <a:ext cx="928694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Стрелка вправо 62"/>
          <p:cNvSpPr/>
          <p:nvPr/>
        </p:nvSpPr>
        <p:spPr>
          <a:xfrm>
            <a:off x="3786190" y="8739214"/>
            <a:ext cx="928694" cy="357190"/>
          </a:xfrm>
          <a:prstGeom prst="rightArrow">
            <a:avLst>
              <a:gd name="adj1" fmla="val 0"/>
              <a:gd name="adj2" fmla="val 118637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4" name="Picture 3"/>
          <p:cNvPicPr>
            <a:picLocks noChangeAspect="1" noChangeArrowheads="1"/>
          </p:cNvPicPr>
          <p:nvPr/>
        </p:nvPicPr>
        <p:blipFill>
          <a:blip r:embed="rId5"/>
          <a:srcRect l="19403" t="57196" r="57030" b="38826"/>
          <a:stretch>
            <a:fillRect/>
          </a:stretch>
        </p:blipFill>
        <p:spPr bwMode="auto">
          <a:xfrm>
            <a:off x="4071942" y="7453330"/>
            <a:ext cx="2500330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" name="TextBox 6"/>
          <p:cNvSpPr txBox="1">
            <a:spLocks noChangeArrowheads="1"/>
          </p:cNvSpPr>
          <p:nvPr/>
        </p:nvSpPr>
        <p:spPr bwMode="auto">
          <a:xfrm>
            <a:off x="142852" y="1023910"/>
            <a:ext cx="928670" cy="19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1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5" name="TextBox 6"/>
          <p:cNvSpPr txBox="1">
            <a:spLocks noChangeArrowheads="1"/>
          </p:cNvSpPr>
          <p:nvPr/>
        </p:nvSpPr>
        <p:spPr bwMode="auto">
          <a:xfrm>
            <a:off x="857232" y="1523976"/>
            <a:ext cx="2286016" cy="954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После входа на сайт ПФР нажмите на вкладку «Личный кабинет гражданина»</a:t>
            </a:r>
          </a:p>
        </p:txBody>
      </p:sp>
      <p:sp>
        <p:nvSpPr>
          <p:cNvPr id="66" name="TextBox 6"/>
          <p:cNvSpPr txBox="1">
            <a:spLocks noChangeArrowheads="1"/>
          </p:cNvSpPr>
          <p:nvPr/>
        </p:nvSpPr>
        <p:spPr bwMode="auto">
          <a:xfrm>
            <a:off x="142852" y="2595546"/>
            <a:ext cx="928670" cy="19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en-US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2</a:t>
            </a:r>
            <a:endParaRPr lang="ru-RU" sz="12000" dirty="0" smtClean="0">
              <a:solidFill>
                <a:schemeClr val="accent1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7" name="TextBox 6"/>
          <p:cNvSpPr txBox="1">
            <a:spLocks noChangeArrowheads="1"/>
          </p:cNvSpPr>
          <p:nvPr/>
        </p:nvSpPr>
        <p:spPr bwMode="auto">
          <a:xfrm>
            <a:off x="928670" y="2952736"/>
            <a:ext cx="2286016" cy="1169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Нажмите кнопку «Вход» и введите свой логин и пароль</a:t>
            </a:r>
          </a:p>
          <a:p>
            <a:pPr algn="ctr">
              <a:defRPr/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от Портала </a:t>
            </a:r>
            <a:r>
              <a:rPr lang="ru-RU" sz="14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госуслуг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1400" b="1" u="sng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www.gosuslugi.ru</a:t>
            </a:r>
            <a:endParaRPr lang="ru-RU" sz="1400" b="1" u="sng" dirty="0" smtClean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8" name="TextBox 6"/>
          <p:cNvSpPr txBox="1">
            <a:spLocks noChangeArrowheads="1"/>
          </p:cNvSpPr>
          <p:nvPr/>
        </p:nvSpPr>
        <p:spPr bwMode="auto">
          <a:xfrm>
            <a:off x="1071546" y="4310058"/>
            <a:ext cx="1428760" cy="3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defRPr/>
            </a:pPr>
            <a:r>
              <a:rPr lang="ru-RU" sz="1400" b="1" dirty="0" smtClean="0"/>
              <a:t>Ваш ЛОГИН:</a:t>
            </a:r>
            <a:endParaRPr lang="ru-RU" sz="1400" b="1" dirty="0"/>
          </a:p>
        </p:txBody>
      </p:sp>
      <p:sp>
        <p:nvSpPr>
          <p:cNvPr id="69" name="TextBox 6"/>
          <p:cNvSpPr txBox="1">
            <a:spLocks noChangeArrowheads="1"/>
          </p:cNvSpPr>
          <p:nvPr/>
        </p:nvSpPr>
        <p:spPr bwMode="auto">
          <a:xfrm>
            <a:off x="4357694" y="4310058"/>
            <a:ext cx="1428760" cy="307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>
              <a:defRPr/>
            </a:pPr>
            <a:r>
              <a:rPr lang="ru-RU" sz="1400" b="1" dirty="0" smtClean="0"/>
              <a:t>Ваш ПАРОЛЬ:</a:t>
            </a:r>
            <a:endParaRPr lang="ru-RU" sz="1400" b="1" dirty="0"/>
          </a:p>
        </p:txBody>
      </p:sp>
      <p:sp>
        <p:nvSpPr>
          <p:cNvPr id="70" name="TextBox 6"/>
          <p:cNvSpPr txBox="1">
            <a:spLocks noChangeArrowheads="1"/>
          </p:cNvSpPr>
          <p:nvPr/>
        </p:nvSpPr>
        <p:spPr bwMode="auto">
          <a:xfrm>
            <a:off x="142852" y="4953000"/>
            <a:ext cx="928670" cy="19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ru-RU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3</a:t>
            </a:r>
          </a:p>
        </p:txBody>
      </p:sp>
      <p:sp>
        <p:nvSpPr>
          <p:cNvPr id="71" name="TextBox 6"/>
          <p:cNvSpPr txBox="1">
            <a:spLocks noChangeArrowheads="1"/>
          </p:cNvSpPr>
          <p:nvPr/>
        </p:nvSpPr>
        <p:spPr bwMode="auto">
          <a:xfrm>
            <a:off x="857232" y="5024438"/>
            <a:ext cx="2857520" cy="1015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  <a:cs typeface="+mn-cs"/>
              </a:rPr>
              <a:t>В группе «Социальные выплаты» выберите заявление о согласии на осуществление ухода неработающим гражданином, если вы относитесь к категории:</a:t>
            </a:r>
          </a:p>
        </p:txBody>
      </p:sp>
      <p:sp>
        <p:nvSpPr>
          <p:cNvPr id="72" name="TextBox 6"/>
          <p:cNvSpPr txBox="1">
            <a:spLocks noChangeArrowheads="1"/>
          </p:cNvSpPr>
          <p:nvPr/>
        </p:nvSpPr>
        <p:spPr bwMode="auto">
          <a:xfrm>
            <a:off x="1000108" y="5953132"/>
            <a:ext cx="3786214" cy="707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+mn-lt"/>
                <a:cs typeface="+mn-cs"/>
              </a:rPr>
              <a:t>инвалид I группы;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+mn-lt"/>
                <a:cs typeface="+mn-cs"/>
              </a:rPr>
              <a:t> престарелый, нуждающийся по заключению лечебного учреждения в постоянном постороннем уходе;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+mn-lt"/>
                <a:cs typeface="+mn-cs"/>
              </a:rPr>
              <a:t>Гражданин, достигший возраста 80 лет</a:t>
            </a:r>
          </a:p>
        </p:txBody>
      </p:sp>
      <p:sp>
        <p:nvSpPr>
          <p:cNvPr id="73" name="TextBox 6"/>
          <p:cNvSpPr txBox="1">
            <a:spLocks noChangeArrowheads="1"/>
          </p:cNvSpPr>
          <p:nvPr/>
        </p:nvSpPr>
        <p:spPr bwMode="auto">
          <a:xfrm>
            <a:off x="142852" y="6596074"/>
            <a:ext cx="4643470" cy="6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  <a:cs typeface="+mn-cs"/>
              </a:rPr>
              <a:t>Неработающему гражданину, осуществляющему уход  необходимо подать заявление о назначении компенсационной выплаты в своем «Личном кабинете гражданина»</a:t>
            </a:r>
          </a:p>
        </p:txBody>
      </p:sp>
      <p:sp>
        <p:nvSpPr>
          <p:cNvPr id="74" name="TextBox 6"/>
          <p:cNvSpPr txBox="1">
            <a:spLocks noChangeArrowheads="1"/>
          </p:cNvSpPr>
          <p:nvPr/>
        </p:nvSpPr>
        <p:spPr bwMode="auto">
          <a:xfrm>
            <a:off x="142852" y="7024702"/>
            <a:ext cx="928670" cy="193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 algn="ctr"/>
            <a:r>
              <a:rPr lang="ru-RU" sz="1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4</a:t>
            </a:r>
          </a:p>
        </p:txBody>
      </p:sp>
      <p:sp>
        <p:nvSpPr>
          <p:cNvPr id="75" name="TextBox 6"/>
          <p:cNvSpPr txBox="1">
            <a:spLocks noChangeArrowheads="1"/>
          </p:cNvSpPr>
          <p:nvPr/>
        </p:nvSpPr>
        <p:spPr bwMode="auto">
          <a:xfrm>
            <a:off x="857232" y="7310454"/>
            <a:ext cx="3286148" cy="830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  <a:cs typeface="+mn-cs"/>
              </a:rPr>
              <a:t>В группе «Социальные выплаты» выберите заявление о согласии на осуществление ухода неработающим гражданином</a:t>
            </a:r>
            <a:endParaRPr lang="en-US" sz="1200" b="1" dirty="0" smtClean="0">
              <a:solidFill>
                <a:srgbClr val="002060"/>
              </a:solidFill>
              <a:latin typeface="+mn-lt"/>
              <a:cs typeface="+mn-cs"/>
            </a:endParaRPr>
          </a:p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  <a:cs typeface="+mn-cs"/>
              </a:rPr>
              <a:t>если Вы являетесь законным представителем:</a:t>
            </a:r>
          </a:p>
        </p:txBody>
      </p:sp>
      <p:sp>
        <p:nvSpPr>
          <p:cNvPr id="76" name="TextBox 6"/>
          <p:cNvSpPr txBox="1">
            <a:spLocks noChangeArrowheads="1"/>
          </p:cNvSpPr>
          <p:nvPr/>
        </p:nvSpPr>
        <p:spPr bwMode="auto">
          <a:xfrm>
            <a:off x="1142984" y="8096272"/>
            <a:ext cx="3786214" cy="40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+mn-lt"/>
                <a:cs typeface="+mn-cs"/>
              </a:rPr>
              <a:t>ребенка-инвалида в возрасте до 18 лет;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sz="1000" b="1" dirty="0" smtClean="0">
                <a:solidFill>
                  <a:srgbClr val="002060"/>
                </a:solidFill>
                <a:latin typeface="+mn-lt"/>
                <a:cs typeface="+mn-cs"/>
              </a:rPr>
              <a:t>инвалида с детства I группы</a:t>
            </a:r>
          </a:p>
        </p:txBody>
      </p:sp>
      <p:sp>
        <p:nvSpPr>
          <p:cNvPr id="77" name="TextBox 6"/>
          <p:cNvSpPr txBox="1">
            <a:spLocks noChangeArrowheads="1"/>
          </p:cNvSpPr>
          <p:nvPr/>
        </p:nvSpPr>
        <p:spPr bwMode="auto">
          <a:xfrm>
            <a:off x="214290" y="8596338"/>
            <a:ext cx="3857652" cy="1200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23" tIns="45711" rIns="91423" bIns="45711">
            <a:spAutoFit/>
          </a:bodyPr>
          <a:lstStyle/>
          <a:p>
            <a:pPr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+mn-lt"/>
                <a:cs typeface="+mn-cs"/>
              </a:rPr>
              <a:t>Неработающему гражданину, осуществляющему уход  необходимо подать заявление о назначении ежемесячной выплаты в своем «Личном кабинете гражданина». </a:t>
            </a:r>
            <a:r>
              <a:rPr lang="ru-RU" sz="1200" dirty="0" smtClean="0">
                <a:solidFill>
                  <a:srgbClr val="002060"/>
                </a:solidFill>
                <a:latin typeface="+mn-lt"/>
                <a:cs typeface="+mn-cs"/>
              </a:rPr>
              <a:t>При этом, если Вы являетесь родителем (усыновителем), опекуном (попечителем),  заявление о согласии на осуществлении ухода подавать не нужно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214</Words>
  <Application>Microsoft Office PowerPoint</Application>
  <PresentationFormat>Лист A4 (210x297 мм)</PresentationFormat>
  <Paragraphs>24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Слайд 1</vt:lpstr>
    </vt:vector>
  </TitlesOfParts>
  <Company>Kraftway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Демченко Олеся Анатольевна</dc:creator>
  <cp:lastModifiedBy>Самойлова Евгения Михайловна</cp:lastModifiedBy>
  <cp:revision>154</cp:revision>
  <dcterms:created xsi:type="dcterms:W3CDTF">2018-04-25T13:03:08Z</dcterms:created>
  <dcterms:modified xsi:type="dcterms:W3CDTF">2020-03-26T07:14:43Z</dcterms:modified>
</cp:coreProperties>
</file>